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307" r:id="rId3"/>
    <p:sldId id="337" r:id="rId5"/>
    <p:sldId id="368" r:id="rId6"/>
    <p:sldId id="370" r:id="rId7"/>
    <p:sldId id="369" r:id="rId8"/>
    <p:sldId id="339" r:id="rId9"/>
    <p:sldId id="341" r:id="rId10"/>
    <p:sldId id="342" r:id="rId11"/>
    <p:sldId id="343" r:id="rId12"/>
    <p:sldId id="344" r:id="rId13"/>
    <p:sldId id="338" r:id="rId14"/>
    <p:sldId id="311" r:id="rId15"/>
    <p:sldId id="310" r:id="rId16"/>
    <p:sldId id="313" r:id="rId17"/>
    <p:sldId id="314" r:id="rId18"/>
    <p:sldId id="315" r:id="rId19"/>
    <p:sldId id="317" r:id="rId20"/>
    <p:sldId id="318" r:id="rId21"/>
    <p:sldId id="319" r:id="rId22"/>
    <p:sldId id="321" r:id="rId23"/>
    <p:sldId id="322" r:id="rId24"/>
    <p:sldId id="323" r:id="rId25"/>
    <p:sldId id="324" r:id="rId26"/>
    <p:sldId id="326" r:id="rId27"/>
    <p:sldId id="327" r:id="rId28"/>
    <p:sldId id="340" r:id="rId29"/>
    <p:sldId id="372" r:id="rId30"/>
    <p:sldId id="373" r:id="rId31"/>
    <p:sldId id="371" r:id="rId32"/>
    <p:sldId id="363" r:id="rId33"/>
    <p:sldId id="364" r:id="rId34"/>
    <p:sldId id="365" r:id="rId35"/>
    <p:sldId id="366" r:id="rId36"/>
    <p:sldId id="367" r:id="rId37"/>
    <p:sldId id="331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3" userDrawn="1">
          <p15:clr>
            <a:srgbClr val="A4A3A4"/>
          </p15:clr>
        </p15:guide>
        <p15:guide id="2" pos="7285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22" userDrawn="1">
          <p15:clr>
            <a:srgbClr val="A4A3A4"/>
          </p15:clr>
        </p15:guide>
        <p15:guide id="6" orient="horz" pos="3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14" y="132"/>
      </p:cViewPr>
      <p:guideLst>
        <p:guide pos="413"/>
        <p:guide pos="7285"/>
        <p:guide orient="horz" pos="640"/>
        <p:guide orient="horz" pos="3822"/>
        <p:guide orient="horz" pos="3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8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任务1-1</a:t>
          </a:r>
          <a:r>
            <a:rPr lang="zh-CN" altLang="en-US"/>
            <a:t/>
          </a:r>
          <a:endParaRPr lang="zh-CN" altLang="en-US"/>
        </a:p>
      </dgm:t>
    </dgm:pt>
    <dgm:pt modelId="{182DCE9F-4626-4193-B2B4-0CCF25747DA8}" cxnId="{61A68F05-D6C3-4394-8501-F61AD98BA216}" type="parTrans">
      <dgm:prSet/>
      <dgm:spPr/>
      <dgm:t>
        <a:bodyPr/>
        <a:p>
          <a:endParaRPr lang="zh-CN" altLang="en-US"/>
        </a:p>
      </dgm:t>
    </dgm:pt>
    <dgm:pt modelId="{20E57596-7E32-460F-85A2-AA181D20A67B}" cxnId="{61A68F05-D6C3-4394-8501-F61AD98BA216}" type="sibTrans">
      <dgm:prSet/>
      <dgm:spPr/>
      <dgm:t>
        <a:bodyPr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>
              <a:sym typeface="+mn-ea"/>
            </a:rPr>
            <a:t>安装与配置MySQL数据库</a:t>
          </a:r>
          <a:r>
            <a:rPr lang="zh-CN" altLang="en-US"/>
            <a:t/>
          </a:r>
          <a:endParaRPr lang="zh-CN" altLang="en-US"/>
        </a:p>
      </dgm:t>
    </dgm:pt>
    <dgm:pt modelId="{9E81CED7-86DC-4713-AF35-B4B8640352B8}" cxnId="{435EC5C6-73FD-4D0A-8A40-C2A0423BF452}" type="parTrans">
      <dgm:prSet/>
      <dgm:spPr/>
      <dgm:t>
        <a:bodyPr/>
        <a:p>
          <a:endParaRPr lang="zh-CN" altLang="en-US"/>
        </a:p>
      </dgm:t>
    </dgm:pt>
    <dgm:pt modelId="{B29B00E5-D3BA-4D5C-890D-999070FEB1C1}" cxnId="{435EC5C6-73FD-4D0A-8A40-C2A0423BF452}" type="sibTrans">
      <dgm:prSet/>
      <dgm:spPr/>
      <dgm:t>
        <a:bodyPr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任务1-2</a:t>
          </a:r>
          <a:r>
            <a:rPr lang="zh-CN" altLang="en-US"/>
            <a:t/>
          </a:r>
          <a:endParaRPr lang="zh-CN" altLang="en-US"/>
        </a:p>
      </dgm:t>
    </dgm:pt>
    <dgm:pt modelId="{DD6AD0C1-F31D-45FC-B3EE-30CC8DA6BB12}" cxnId="{6D5023EA-52EB-4CAE-BCFD-7DB2A48C7C57}" type="parTrans">
      <dgm:prSet/>
      <dgm:spPr/>
      <dgm:t>
        <a:bodyPr/>
        <a:p>
          <a:endParaRPr lang="zh-CN" altLang="en-US"/>
        </a:p>
      </dgm:t>
    </dgm:pt>
    <dgm:pt modelId="{2479F4EA-2543-4E1B-9F8F-C548098DF679}" cxnId="{6D5023EA-52EB-4CAE-BCFD-7DB2A48C7C57}" type="sibTrans">
      <dgm:prSet/>
      <dgm:spPr/>
      <dgm:t>
        <a:bodyPr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>
              <a:sym typeface="+mn-ea"/>
            </a:rPr>
            <a:t>安装与使用Navicat图形化管理工具</a:t>
          </a:r>
          <a:r>
            <a:rPr lang="zh-CN" altLang="en-US"/>
            <a:t/>
          </a:r>
          <a:endParaRPr lang="zh-CN" altLang="en-US"/>
        </a:p>
      </dgm:t>
    </dgm:pt>
    <dgm:pt modelId="{3D8C5A5F-5449-40E0-9968-B2A24CD48D59}" cxnId="{D9E35B48-6B3F-4D8F-B110-95C5CE6D7C46}" type="parTrans">
      <dgm:prSet/>
      <dgm:spPr/>
      <dgm:t>
        <a:bodyPr/>
        <a:p>
          <a:endParaRPr lang="zh-CN" altLang="en-US"/>
        </a:p>
      </dgm:t>
    </dgm:pt>
    <dgm:pt modelId="{C3EB0B90-7374-4F49-877F-E5A518A11115}" cxnId="{D9E35B48-6B3F-4D8F-B110-95C5CE6D7C46}" type="sibTrans">
      <dgm:prSet/>
      <dgm:spPr/>
      <dgm:t>
        <a:bodyPr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</dgm:pt>
    <dgm:pt modelId="{3E62794C-1607-4733-ADCA-906674A22343}" type="pres">
      <dgm:prSet presAssocID="{EA9490CF-B859-4141-837A-1D4A6746AA4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B57A0D3-8728-40A5-B79E-F7D5C3A120C7}" type="pres">
      <dgm:prSet presAssocID="{EA9490CF-B859-4141-837A-1D4A6746AA49}" presName="childText" presStyleLbl="revTx" presStyleIdx="0" presStyleCnt="2">
        <dgm:presLayoutVars>
          <dgm:bulletEnabled val="1"/>
        </dgm:presLayoutVars>
      </dgm:prSet>
      <dgm:spPr/>
    </dgm:pt>
    <dgm:pt modelId="{16F3467F-589A-42D1-9134-3E95797766A2}" type="pres">
      <dgm:prSet presAssocID="{694CA7C6-15F6-4B47-8E24-FE5C56E2621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0C6C0C8-D2B1-4ACB-B170-96A2C2FB0436}" type="pres">
      <dgm:prSet presAssocID="{694CA7C6-15F6-4B47-8E24-FE5C56E2621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61A68F05-D6C3-4394-8501-F61AD98BA216}" srcId="{4935F7FA-1D5F-4B60-8689-4C8381B1CEDC}" destId="{EA9490CF-B859-4141-837A-1D4A6746AA49}" srcOrd="0" destOrd="0" parTransId="{182DCE9F-4626-4193-B2B4-0CCF25747DA8}" sibTransId="{20E57596-7E32-460F-85A2-AA181D20A67B}"/>
    <dgm:cxn modelId="{435EC5C6-73FD-4D0A-8A40-C2A0423BF452}" srcId="{EA9490CF-B859-4141-837A-1D4A6746AA49}" destId="{E2F866C8-322C-47A7-B633-703C4112826F}" srcOrd="0" destOrd="0" parTransId="{9E81CED7-86DC-4713-AF35-B4B8640352B8}" sibTransId="{B29B00E5-D3BA-4D5C-890D-999070FEB1C1}"/>
    <dgm:cxn modelId="{6D5023EA-52EB-4CAE-BCFD-7DB2A48C7C57}" srcId="{4935F7FA-1D5F-4B60-8689-4C8381B1CEDC}" destId="{694CA7C6-15F6-4B47-8E24-FE5C56E26217}" srcOrd="1" destOrd="0" parTransId="{DD6AD0C1-F31D-45FC-B3EE-30CC8DA6BB12}" sibTransId="{2479F4EA-2543-4E1B-9F8F-C548098DF679}"/>
    <dgm:cxn modelId="{D9E35B48-6B3F-4D8F-B110-95C5CE6D7C46}" srcId="{694CA7C6-15F6-4B47-8E24-FE5C56E26217}" destId="{5BDF3335-0B07-4A07-85F7-BEF0E4DD57D4}" srcOrd="0" destOrd="1" parTransId="{3D8C5A5F-5449-40E0-9968-B2A24CD48D59}" sibTransId="{C3EB0B90-7374-4F49-877F-E5A518A11115}"/>
    <dgm:cxn modelId="{F1DCEB8B-1370-46FA-AC09-C8FDE46335B9}" type="presOf" srcId="{4935F7FA-1D5F-4B60-8689-4C8381B1CEDC}" destId="{7EBC2B5E-0208-4570-99BE-61F14D8CFDE7}" srcOrd="0" destOrd="0" presId="urn:microsoft.com/office/officeart/2005/8/layout/vList2"/>
    <dgm:cxn modelId="{33495B04-A038-4342-97D1-434D9EB7734F}" type="presParOf" srcId="{7EBC2B5E-0208-4570-99BE-61F14D8CFDE7}" destId="{3E62794C-1607-4733-ADCA-906674A22343}" srcOrd="0" destOrd="0" presId="urn:microsoft.com/office/officeart/2005/8/layout/vList2"/>
    <dgm:cxn modelId="{94692017-E470-4D92-AA95-3FD715858FD4}" type="presOf" srcId="{EA9490CF-B859-4141-837A-1D4A6746AA49}" destId="{3E62794C-1607-4733-ADCA-906674A22343}" srcOrd="0" destOrd="0" presId="urn:microsoft.com/office/officeart/2005/8/layout/vList2"/>
    <dgm:cxn modelId="{B7F078F1-02D8-414B-81C4-C9FB1B436807}" type="presParOf" srcId="{7EBC2B5E-0208-4570-99BE-61F14D8CFDE7}" destId="{3B57A0D3-8728-40A5-B79E-F7D5C3A120C7}" srcOrd="1" destOrd="0" presId="urn:microsoft.com/office/officeart/2005/8/layout/vList2"/>
    <dgm:cxn modelId="{7451E068-F5B7-4837-A610-22EF32BCC9F2}" type="presOf" srcId="{E2F866C8-322C-47A7-B633-703C4112826F}" destId="{3B57A0D3-8728-40A5-B79E-F7D5C3A120C7}" srcOrd="0" destOrd="0" presId="urn:microsoft.com/office/officeart/2005/8/layout/vList2"/>
    <dgm:cxn modelId="{D1FE4C36-862B-44C4-98F1-41B22EC36BB9}" type="presParOf" srcId="{7EBC2B5E-0208-4570-99BE-61F14D8CFDE7}" destId="{16F3467F-589A-42D1-9134-3E95797766A2}" srcOrd="2" destOrd="0" presId="urn:microsoft.com/office/officeart/2005/8/layout/vList2"/>
    <dgm:cxn modelId="{D069441A-BCAC-4939-A2CB-B6494F9BFCD5}" type="presOf" srcId="{694CA7C6-15F6-4B47-8E24-FE5C56E26217}" destId="{16F3467F-589A-42D1-9134-3E95797766A2}" srcOrd="0" destOrd="0" presId="urn:microsoft.com/office/officeart/2005/8/layout/vList2"/>
    <dgm:cxn modelId="{027033EF-FA58-493E-9412-FD24F062E4CD}" type="presParOf" srcId="{7EBC2B5E-0208-4570-99BE-61F14D8CFDE7}" destId="{50C6C0C8-D2B1-4ACB-B170-96A2C2FB0436}" srcOrd="3" destOrd="0" presId="urn:microsoft.com/office/officeart/2005/8/layout/vList2"/>
    <dgm:cxn modelId="{5F664DAC-7E8E-4BED-9E8F-890C50A23F96}" type="presOf" srcId="{5BDF3335-0B07-4A07-85F7-BEF0E4DD57D4}" destId="{50C6C0C8-D2B1-4ACB-B170-96A2C2FB043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98510" cy="2755265"/>
        <a:chOff x="0" y="0"/>
        <a:chExt cx="8398510" cy="2755265"/>
      </a:xfrm>
    </dsp:grpSpPr>
    <dsp:sp modelId="{3E62794C-1607-4733-ADCA-906674A22343}">
      <dsp:nvSpPr>
        <dsp:cNvPr id="3" name="圆角矩形 2"/>
        <dsp:cNvSpPr/>
      </dsp:nvSpPr>
      <dsp:spPr bwMode="white">
        <a:xfrm>
          <a:off x="0" y="36817"/>
          <a:ext cx="8398510" cy="81089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l">
            <a:defRPr sz="32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任务1-1</a:t>
          </a:r>
          <a:endParaRPr lang="zh-CN" altLang="en-US"/>
        </a:p>
      </dsp:txBody>
      <dsp:txXfrm>
        <a:off x="0" y="36817"/>
        <a:ext cx="8398510" cy="810895"/>
      </dsp:txXfrm>
    </dsp:sp>
    <dsp:sp modelId="{3B57A0D3-8728-40A5-B79E-F7D5C3A120C7}">
      <dsp:nvSpPr>
        <dsp:cNvPr id="4" name="矩形 3"/>
        <dsp:cNvSpPr/>
      </dsp:nvSpPr>
      <dsp:spPr bwMode="white">
        <a:xfrm>
          <a:off x="0" y="847712"/>
          <a:ext cx="8398510" cy="52992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40640" rIns="227584" bIns="40640" anchor="t"/>
        <a:lstStyle>
          <a:lvl1pPr algn="l">
            <a:defRPr sz="32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  <a:sym typeface="+mn-ea"/>
            </a:rPr>
            <a:t>安装与配置MySQL数据库</a:t>
          </a:r>
          <a:endParaRPr lang="zh-CN" altLang="en-US">
            <a:solidFill>
              <a:schemeClr val="tx1"/>
            </a:solidFill>
          </a:endParaRPr>
        </a:p>
      </dsp:txBody>
      <dsp:txXfrm>
        <a:off x="0" y="847712"/>
        <a:ext cx="8398510" cy="529920"/>
      </dsp:txXfrm>
    </dsp:sp>
    <dsp:sp modelId="{16F3467F-589A-42D1-9134-3E95797766A2}">
      <dsp:nvSpPr>
        <dsp:cNvPr id="5" name="圆角矩形 4"/>
        <dsp:cNvSpPr/>
      </dsp:nvSpPr>
      <dsp:spPr bwMode="white">
        <a:xfrm>
          <a:off x="0" y="1377633"/>
          <a:ext cx="8398510" cy="81089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l">
            <a:defRPr sz="32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任务1-2</a:t>
          </a:r>
          <a:endParaRPr lang="zh-CN" altLang="en-US"/>
        </a:p>
      </dsp:txBody>
      <dsp:txXfrm>
        <a:off x="0" y="1377633"/>
        <a:ext cx="8398510" cy="810895"/>
      </dsp:txXfrm>
    </dsp:sp>
    <dsp:sp modelId="{50C6C0C8-D2B1-4ACB-B170-96A2C2FB0436}">
      <dsp:nvSpPr>
        <dsp:cNvPr id="6" name="矩形 5"/>
        <dsp:cNvSpPr/>
      </dsp:nvSpPr>
      <dsp:spPr bwMode="white">
        <a:xfrm>
          <a:off x="0" y="2188528"/>
          <a:ext cx="8398510" cy="52992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40640" rIns="227584" bIns="40640" anchor="t"/>
        <a:lstStyle>
          <a:lvl1pPr algn="l">
            <a:defRPr sz="32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  <a:sym typeface="+mn-ea"/>
            </a:rPr>
            <a:t>安装与使用Navicat图形化管理工具</a:t>
          </a:r>
          <a:endParaRPr lang="zh-CN" altLang="en-US">
            <a:solidFill>
              <a:schemeClr val="tx1"/>
            </a:solidFill>
          </a:endParaRPr>
        </a:p>
      </dsp:txBody>
      <dsp:txXfrm>
        <a:off x="0" y="2188528"/>
        <a:ext cx="8398510" cy="529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14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6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7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6" name="六边形 15"/>
            <p:cNvSpPr/>
            <p:nvPr userDrawn="1">
              <p:custDataLst>
                <p:tags r:id="rId18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7" name="六边形 16"/>
            <p:cNvSpPr/>
            <p:nvPr userDrawn="1">
              <p:custDataLst>
                <p:tags r:id="rId19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8" name="六边形 17"/>
            <p:cNvSpPr/>
            <p:nvPr userDrawn="1">
              <p:custDataLst>
                <p:tags r:id="rId20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9" name="六边形 18"/>
            <p:cNvSpPr/>
            <p:nvPr userDrawn="1">
              <p:custDataLst>
                <p:tags r:id="rId21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6.png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image" Target="../media/image10.png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20.png"/><Relationship Id="rId1" Type="http://schemas.openxmlformats.org/officeDocument/2006/relationships/tags" Target="../tags/tag64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81.xml"/><Relationship Id="rId4" Type="http://schemas.openxmlformats.org/officeDocument/2006/relationships/image" Target="../media/image25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项目一 数据库设计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 </a:t>
            </a:r>
            <a:r>
              <a:rPr lang="en-US" altLang="zh-CN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的安装与配置</a:t>
            </a:r>
            <a:endParaRPr lang="en-US" altLang="zh-CN"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  <a:endParaRPr lang="zh-CN" altLang="en-US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下载并配置MySQL文件	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初始化数据库	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安装并启动MySQL服务	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修改密码并登录	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终止MySQL服务	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下载并配置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endParaRPr lang="zh-CN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758815" y="1238250"/>
            <a:ext cx="5474970" cy="5089525"/>
          </a:xfrm>
          <a:prstGeom prst="rect">
            <a:avLst/>
          </a:prstGeom>
          <a:ln>
            <a:noFill/>
          </a:ln>
          <a:effectLst>
            <a:outerShdw blurRad="228600" dist="38100" sx="102000" sy="1020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V="1">
            <a:off x="266700" y="883920"/>
            <a:ext cx="3907790" cy="2032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90842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20306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4745" y="2990850"/>
            <a:ext cx="4478655" cy="2385695"/>
          </a:xfrm>
        </p:spPr>
        <p:txBody>
          <a:bodyPr>
            <a:noAutofit/>
          </a:bodyPr>
          <a:lstStyle/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官网下载社区版</a:t>
            </a:r>
            <a:r>
              <a:rPr lang="en-US"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配置文件。</a:t>
            </a:r>
            <a:endParaRPr lang="en-US"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2400" u="sng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https://www.mysql.com/</a:t>
            </a:r>
            <a:endParaRPr lang="en-US" altLang="zh-CN" sz="2400" u="sng" dirty="0">
              <a:solidFill>
                <a:srgbClr val="0866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9305" y="2135505"/>
            <a:ext cx="2016760" cy="673735"/>
            <a:chOff x="1243" y="3363"/>
            <a:chExt cx="3176" cy="1061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313" y="3439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43" y="3363"/>
              <a:ext cx="3106" cy="1059"/>
              <a:chOff x="1248" y="3438"/>
              <a:chExt cx="3106" cy="1059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248" y="3438"/>
                <a:ext cx="3106" cy="985"/>
              </a:xfrm>
              <a:custGeom>
                <a:avLst/>
                <a:gdLst>
                  <a:gd name="connsiteX0" fmla="*/ 0 w 3106"/>
                  <a:gd name="connsiteY0" fmla="*/ 1129 h 1129"/>
                  <a:gd name="connsiteX1" fmla="*/ 35 w 3106"/>
                  <a:gd name="connsiteY1" fmla="*/ 26 h 1129"/>
                  <a:gd name="connsiteX2" fmla="*/ 3106 w 3106"/>
                  <a:gd name="connsiteY2" fmla="*/ 0 h 1129"/>
                  <a:gd name="connsiteX3" fmla="*/ 2153 w 3106"/>
                  <a:gd name="connsiteY3" fmla="*/ 1129 h 1129"/>
                  <a:gd name="connsiteX4" fmla="*/ 0 w 3106"/>
                  <a:gd name="connsiteY4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" h="1129">
                    <a:moveTo>
                      <a:pt x="0" y="1129"/>
                    </a:moveTo>
                    <a:lnTo>
                      <a:pt x="35" y="26"/>
                    </a:lnTo>
                    <a:lnTo>
                      <a:pt x="3106" y="0"/>
                    </a:lnTo>
                    <a:lnTo>
                      <a:pt x="2153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086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步骤一：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18" name="肘形连接符 17"/>
              <p:cNvCxnSpPr/>
              <p:nvPr>
                <p:custDataLst>
                  <p:tags r:id="rId3"/>
                </p:custDataLst>
              </p:nvPr>
            </p:nvCxnSpPr>
            <p:spPr>
              <a:xfrm rot="16200000" flipH="1">
                <a:off x="929" y="3977"/>
                <a:ext cx="1037" cy="5"/>
              </a:xfrm>
              <a:prstGeom prst="bentConnector5">
                <a:avLst>
                  <a:gd name="adj1" fmla="val -36451"/>
                  <a:gd name="adj2" fmla="val 150140000"/>
                  <a:gd name="adj3" fmla="val 524108"/>
                </a:avLst>
              </a:prstGeom>
              <a:ln>
                <a:gradFill>
                  <a:gsLst>
                    <a:gs pos="9000">
                      <a:srgbClr val="086693"/>
                    </a:gs>
                    <a:gs pos="100000">
                      <a:schemeClr val="bg1"/>
                    </a:gs>
                    <a:gs pos="31000">
                      <a:schemeClr val="accent1">
                        <a:lumMod val="45000"/>
                        <a:lumOff val="55000"/>
                      </a:schemeClr>
                    </a:gs>
                    <a:gs pos="50000">
                      <a:schemeClr val="accent1">
                        <a:lumMod val="45000"/>
                        <a:lumOff val="55000"/>
                      </a:schemeClr>
                    </a:gs>
                    <a:gs pos="78000">
                      <a:schemeClr val="accent1">
                        <a:lumMod val="30000"/>
                        <a:lumOff val="70000"/>
                      </a:schemeClr>
                    </a:gs>
                  </a:gsLst>
                  <a:lin ang="522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下载并配置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endParaRPr lang="zh-CN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7794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7258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72615" y="2933700"/>
            <a:ext cx="8698230" cy="3320415"/>
          </a:xfrm>
          <a:prstGeom prst="rect">
            <a:avLst/>
          </a:prstGeom>
          <a:effectLst>
            <a:glow>
              <a:srgbClr val="DEF0F8">
                <a:alpha val="24000"/>
              </a:srgbClr>
            </a:glow>
            <a:outerShdw blurRad="241300" dist="38100" dir="3000000" algn="r" rotWithShape="0">
              <a:prstClr val="black">
                <a:alpha val="40000"/>
              </a:prstClr>
            </a:outerShdw>
            <a:reflection stA="51000" endPos="0" dist="50800" dir="5400000" sy="-100000" algn="bl" rotWithShape="0"/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4427220" y="1831975"/>
            <a:ext cx="415163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下载完成后解压。</a:t>
            </a:r>
            <a:endParaRPr lang="en-US"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55190" y="181737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4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步骤二：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5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6451"/>
                <a:gd name="adj2" fmla="val 2361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>
            <a:off x="266700" y="904240"/>
            <a:ext cx="3860165" cy="317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351905" y="831215"/>
            <a:ext cx="5519420" cy="5411470"/>
          </a:xfrm>
          <a:prstGeom prst="rect">
            <a:avLst/>
          </a:prstGeom>
          <a:solidFill>
            <a:srgbClr val="C3E4F2">
              <a:alpha val="7000"/>
            </a:srgbClr>
          </a:solidFill>
          <a:ln>
            <a:noFill/>
          </a:ln>
          <a:effectLst>
            <a:glow>
              <a:schemeClr val="accent1">
                <a:alpha val="58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下载并配置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MySQL</a:t>
            </a:r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endParaRPr lang="zh-CN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169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116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6517640" y="904240"/>
            <a:ext cx="5187315" cy="5109845"/>
          </a:xfrm>
          <a:prstGeom prst="rect">
            <a:avLst/>
          </a:prstGeom>
          <a:effectLst>
            <a:outerShdw blurRad="2159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1188720" y="2658110"/>
            <a:ext cx="5153025" cy="3058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配置初始化的my.ini文件</a:t>
            </a:r>
            <a:endParaRPr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解压后的目录并没有的my.ini文件，没关系可以自行创建在安装根目录下添加的my.ini（新建文本文件，将文件类型改为的.ini），写入基本配置：</a:t>
            </a:r>
            <a:endParaRPr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1975" y="1868805"/>
            <a:ext cx="2013585" cy="672465"/>
            <a:chOff x="885" y="2943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950" y="3008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885" y="2943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步骤三：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566" y="3482"/>
              <a:ext cx="1037" cy="5"/>
            </a:xfrm>
            <a:prstGeom prst="bentConnector5">
              <a:avLst>
                <a:gd name="adj1" fmla="val -36451"/>
                <a:gd name="adj2" fmla="val 177800000"/>
                <a:gd name="adj3" fmla="val 619864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/>
        </p:nvCxnSpPr>
        <p:spPr>
          <a:xfrm flipV="1">
            <a:off x="266700" y="899795"/>
            <a:ext cx="3812540" cy="444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985135"/>
            <a:ext cx="12192000" cy="341947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215390" y="3070225"/>
            <a:ext cx="9870440" cy="3167380"/>
          </a:xfrm>
          <a:prstGeom prst="rect">
            <a:avLst/>
          </a:prstGeom>
          <a:effectLst>
            <a:outerShdw blurRad="165100" dist="38100" sx="101000" sy="101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359150" y="1887855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使用管理员身份运行CMD，进入MySQL的bin目录。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7120" y="1873250"/>
            <a:ext cx="2013585" cy="672465"/>
            <a:chOff x="1712" y="2950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777" y="3015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1712" y="2950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步骤一：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1393" y="3489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等腰三角形 7"/>
          <p:cNvSpPr/>
          <p:nvPr/>
        </p:nvSpPr>
        <p:spPr>
          <a:xfrm rot="20940000">
            <a:off x="295211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24675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92175"/>
            <a:ext cx="2812415" cy="1206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85140" y="249555"/>
            <a:ext cx="2838450" cy="6997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初始化数据库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11" grpId="0" animBg="1"/>
      <p:bldP spid="11" grpId="1" animBg="1"/>
      <p:bldP spid="7" grpId="0"/>
      <p:bldP spid="7" grpId="1"/>
      <p:bldP spid="8" grpId="0" bldLvl="0" animBg="1"/>
      <p:bldP spid="8" grpId="1" animBg="1"/>
      <p:bldP spid="10" grpId="0" bldLvl="0" animBg="1"/>
      <p:bldP spid="10" grpId="1" animBg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40" y="2893695"/>
            <a:ext cx="12192000" cy="348551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295211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24675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40" y="2985770"/>
            <a:ext cx="9625965" cy="3249930"/>
          </a:xfrm>
          <a:prstGeom prst="rect">
            <a:avLst/>
          </a:prstGeom>
          <a:noFill/>
          <a:ln>
            <a:noFill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429000" y="1887855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在MySQL目录下的bin目录下执行初始化命令：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6970" y="1873250"/>
            <a:ext cx="2013585" cy="672465"/>
            <a:chOff x="1822" y="2950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887" y="3015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1822" y="2950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步骤二：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1503" y="3489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V="1">
            <a:off x="266700" y="892175"/>
            <a:ext cx="2812415" cy="1206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85140" y="249555"/>
            <a:ext cx="2838450" cy="6997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初始化数据库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/>
        </p:nvSpPr>
        <p:spPr>
          <a:xfrm>
            <a:off x="3493770" y="2870200"/>
            <a:ext cx="6678353" cy="2443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记住生成的临时初始密码：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C4?MDUKw&lt;hia</a:t>
            </a: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每个人的初始密码不一样，后续登录会用到。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84350" y="2244725"/>
            <a:ext cx="9539605" cy="3806825"/>
            <a:chOff x="2810" y="3535"/>
            <a:chExt cx="15023" cy="5995"/>
          </a:xfrm>
        </p:grpSpPr>
        <p:grpSp>
          <p:nvGrpSpPr>
            <p:cNvPr id="3" name="组合 2"/>
            <p:cNvGrpSpPr/>
            <p:nvPr/>
          </p:nvGrpSpPr>
          <p:grpSpPr>
            <a:xfrm>
              <a:off x="2810" y="3535"/>
              <a:ext cx="3171" cy="1059"/>
              <a:chOff x="2810" y="3535"/>
              <a:chExt cx="3171" cy="1059"/>
            </a:xfrm>
          </p:grpSpPr>
          <p:sp>
            <p:nvSpPr>
              <p:cNvPr id="9" name="任意多边形 8"/>
              <p:cNvSpPr/>
              <p:nvPr>
                <p:custDataLst>
                  <p:tags r:id="rId1"/>
                </p:custDataLst>
              </p:nvPr>
            </p:nvSpPr>
            <p:spPr>
              <a:xfrm>
                <a:off x="2875" y="3600"/>
                <a:ext cx="3106" cy="985"/>
              </a:xfrm>
              <a:custGeom>
                <a:avLst/>
                <a:gdLst>
                  <a:gd name="connsiteX0" fmla="*/ 0 w 3106"/>
                  <a:gd name="connsiteY0" fmla="*/ 1129 h 1129"/>
                  <a:gd name="connsiteX1" fmla="*/ 35 w 3106"/>
                  <a:gd name="connsiteY1" fmla="*/ 26 h 1129"/>
                  <a:gd name="connsiteX2" fmla="*/ 3106 w 3106"/>
                  <a:gd name="connsiteY2" fmla="*/ 0 h 1129"/>
                  <a:gd name="connsiteX3" fmla="*/ 2153 w 3106"/>
                  <a:gd name="connsiteY3" fmla="*/ 1129 h 1129"/>
                  <a:gd name="connsiteX4" fmla="*/ 0 w 3106"/>
                  <a:gd name="connsiteY4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" h="1129">
                    <a:moveTo>
                      <a:pt x="0" y="1129"/>
                    </a:moveTo>
                    <a:lnTo>
                      <a:pt x="35" y="26"/>
                    </a:lnTo>
                    <a:lnTo>
                      <a:pt x="3106" y="0"/>
                    </a:lnTo>
                    <a:lnTo>
                      <a:pt x="2153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7AC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4" name="任意多边形 3"/>
              <p:cNvSpPr/>
              <p:nvPr>
                <p:custDataLst>
                  <p:tags r:id="rId2"/>
                </p:custDataLst>
              </p:nvPr>
            </p:nvSpPr>
            <p:spPr>
              <a:xfrm>
                <a:off x="2810" y="3535"/>
                <a:ext cx="3106" cy="985"/>
              </a:xfrm>
              <a:custGeom>
                <a:avLst/>
                <a:gdLst>
                  <a:gd name="connsiteX0" fmla="*/ 0 w 3106"/>
                  <a:gd name="connsiteY0" fmla="*/ 1129 h 1129"/>
                  <a:gd name="connsiteX1" fmla="*/ 35 w 3106"/>
                  <a:gd name="connsiteY1" fmla="*/ 26 h 1129"/>
                  <a:gd name="connsiteX2" fmla="*/ 3106 w 3106"/>
                  <a:gd name="connsiteY2" fmla="*/ 0 h 1129"/>
                  <a:gd name="connsiteX3" fmla="*/ 2153 w 3106"/>
                  <a:gd name="connsiteY3" fmla="*/ 1129 h 1129"/>
                  <a:gd name="connsiteX4" fmla="*/ 0 w 3106"/>
                  <a:gd name="connsiteY4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6" h="1129">
                    <a:moveTo>
                      <a:pt x="0" y="1129"/>
                    </a:moveTo>
                    <a:lnTo>
                      <a:pt x="35" y="26"/>
                    </a:lnTo>
                    <a:lnTo>
                      <a:pt x="3106" y="0"/>
                    </a:lnTo>
                    <a:lnTo>
                      <a:pt x="2153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086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步骤三：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18" name="肘形连接符 17"/>
              <p:cNvCxnSpPr/>
              <p:nvPr>
                <p:custDataLst>
                  <p:tags r:id="rId3"/>
                </p:custDataLst>
              </p:nvPr>
            </p:nvCxnSpPr>
            <p:spPr>
              <a:xfrm rot="16200000" flipH="1">
                <a:off x="2491" y="4074"/>
                <a:ext cx="1037" cy="5"/>
              </a:xfrm>
              <a:prstGeom prst="bentConnector5">
                <a:avLst>
                  <a:gd name="adj1" fmla="val -36451"/>
                  <a:gd name="adj2" fmla="val 270940000"/>
                  <a:gd name="adj3" fmla="val 485438"/>
                </a:avLst>
              </a:prstGeom>
              <a:ln>
                <a:gradFill>
                  <a:gsLst>
                    <a:gs pos="9000">
                      <a:srgbClr val="086693"/>
                    </a:gs>
                    <a:gs pos="100000">
                      <a:schemeClr val="bg1"/>
                    </a:gs>
                    <a:gs pos="31000">
                      <a:schemeClr val="accent1">
                        <a:lumMod val="45000"/>
                        <a:lumOff val="55000"/>
                      </a:schemeClr>
                    </a:gs>
                    <a:gs pos="50000">
                      <a:schemeClr val="accent1">
                        <a:lumMod val="45000"/>
                        <a:lumOff val="55000"/>
                      </a:schemeClr>
                    </a:gs>
                    <a:gs pos="78000">
                      <a:schemeClr val="accent1">
                        <a:lumMod val="30000"/>
                        <a:lumOff val="70000"/>
                      </a:schemeClr>
                    </a:gs>
                  </a:gsLst>
                  <a:lin ang="522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4629" y="7587"/>
              <a:ext cx="3204" cy="89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4629" y="8634"/>
              <a:ext cx="3204" cy="897"/>
            </a:xfrm>
            <a:prstGeom prst="rect">
              <a:avLst/>
            </a:prstGeom>
          </p:spPr>
        </p:pic>
      </p:grpSp>
      <p:sp>
        <p:nvSpPr>
          <p:cNvPr id="8" name="等腰三角形 7"/>
          <p:cNvSpPr/>
          <p:nvPr/>
        </p:nvSpPr>
        <p:spPr>
          <a:xfrm rot="20940000">
            <a:off x="295211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20940000">
            <a:off x="324675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92175"/>
            <a:ext cx="2812415" cy="1206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85140" y="249555"/>
            <a:ext cx="2838450" cy="6997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初始化数据库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8" grpId="0" bldLvl="0" animBg="1"/>
      <p:bldP spid="8" grpId="1" animBg="1"/>
      <p:bldP spid="11" grpId="0" bldLvl="0" animBg="1"/>
      <p:bldP spid="11" grpId="1" animBg="1"/>
      <p:bldP spid="17" grpId="0"/>
      <p:bldP spid="1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533775"/>
            <a:ext cx="12192000" cy="193675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18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安装并启动MySQL服务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9490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2437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1830070" y="3758565"/>
            <a:ext cx="8531860" cy="1391920"/>
          </a:xfrm>
          <a:prstGeom prst="rect">
            <a:avLst/>
          </a:prstGeom>
          <a:effectLst>
            <a:outerShdw blurRad="520700" sx="102000" sy="102000" algn="ctr" rotWithShape="0">
              <a:schemeClr val="bg2">
                <a:lumMod val="75000"/>
                <a:alpha val="40000"/>
              </a:scheme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4216400" y="2426335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执行安装MySQL服务的命令：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44370" y="2411730"/>
            <a:ext cx="2013585" cy="672465"/>
            <a:chOff x="3062" y="3798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3127" y="3863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3062" y="3798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步骤一：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2743" y="4337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V="1">
            <a:off x="266700" y="891540"/>
            <a:ext cx="3895725" cy="1270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  <p:bldLst>
      <p:bldP spid="12" grpId="0" animBg="1"/>
      <p:bldP spid="12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500120"/>
            <a:ext cx="12192000" cy="183959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577340" y="3621405"/>
            <a:ext cx="8990965" cy="1546225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797300" y="2426335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执行启动MySQL服务的命令：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5270" y="2411730"/>
            <a:ext cx="2013585" cy="672465"/>
            <a:chOff x="2402" y="3798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2467" y="3863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2402" y="3798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步骤二：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2083" y="4337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29718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安装并启动MySQL服务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96557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20940000">
            <a:off x="426021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91540"/>
            <a:ext cx="3895725" cy="1270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7" grpId="0"/>
      <p:bldP spid="7" grpId="1"/>
      <p:bldP spid="8" grpId="0"/>
      <p:bldP spid="8" grpId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5430520" y="2188845"/>
            <a:ext cx="6304280" cy="3373120"/>
          </a:xfrm>
          <a:prstGeom prst="rect">
            <a:avLst/>
          </a:prstGeom>
          <a:effectLst>
            <a:outerShdw blurRad="2032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1056640" y="2395220"/>
            <a:ext cx="4212590" cy="3675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18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在WINDOWS的【服务】窗口中可以查看MySQL服务情况。</a:t>
            </a:r>
            <a:endParaRPr sz="18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sz="18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执行CMD命令打开【运行】对话框，在该对话框的文本框中输入命令“</a:t>
            </a:r>
            <a:r>
              <a:rPr sz="1800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Services.msc</a:t>
            </a:r>
            <a:r>
              <a:rPr sz="18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”，然后单击【确定】按钮，打开【服务】窗口，可以查看MySQL服务的启动情况。注意：启动MySQL服务可以不通过命令行，直接在【服务】窗口启动。</a:t>
            </a:r>
            <a:endParaRPr sz="18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3720" y="1718310"/>
            <a:ext cx="2013585" cy="672465"/>
            <a:chOff x="872" y="2706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937" y="277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872" y="270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步骤三：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553" y="3245"/>
              <a:ext cx="1037" cy="5"/>
            </a:xfrm>
            <a:prstGeom prst="bentConnector5">
              <a:avLst>
                <a:gd name="adj1" fmla="val -36451"/>
                <a:gd name="adj2" fmla="val 149900000"/>
                <a:gd name="adj3" fmla="val 662198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29718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安装并启动MySQL服务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96557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20940000">
            <a:off x="426021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91540"/>
            <a:ext cx="3895725" cy="1270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8" grpId="0"/>
      <p:bldP spid="8" grpId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项目背景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187450"/>
            <a:ext cx="10419715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随着学校的办学规模不断扩大，高校中的学生和教职工的数量逐年攀升，伴随而来的是高校对学生和教职工的管理负担越来越重。如何以“学生，教职工”为本，不断提高高校管理工作的效率，使其更趋于规范化。构建信息化管理平台，是高校管理工作的核心，也是高校管理工作发展的必然趋势。学生信息管理系统主要针对高校学生处、教务处等部门的大量业务处理工作而开发的管理软件，主要用于学校学生信息管理。其主要功能是利用计算机对学生各种信息进行日常管理，如查询、修改、增加、删除等；另外还考虑到了学生选课、考试等需求，针对这些需求设计了</a:t>
            </a:r>
            <a:r>
              <a:rPr lang="zh-CN" altLang="en-US" sz="2000" b="1" dirty="0">
                <a:solidFill>
                  <a:srgbClr val="FF0000"/>
                </a:solidFill>
              </a:rPr>
              <a:t>学生信息管理系统</a:t>
            </a:r>
            <a:r>
              <a:rPr lang="zh-CN" altLang="en-US" sz="2000" dirty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761615"/>
            <a:ext cx="12192000" cy="376110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691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修改密码并登录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606550" y="2830195"/>
            <a:ext cx="8978900" cy="3512185"/>
          </a:xfrm>
          <a:prstGeom prst="rect">
            <a:avLst/>
          </a:prstGeo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703320" y="1767840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使用root账户登录MySQL，执行以下命令：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290" y="1753235"/>
            <a:ext cx="2013585" cy="699135"/>
            <a:chOff x="2254" y="2761"/>
            <a:chExt cx="3171" cy="1101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2319" y="282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2254" y="276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步骤一：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1930" y="3342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2" grpId="0"/>
      <p:bldP spid="2" grpId="1"/>
      <p:bldP spid="14" grpId="0" animBg="1"/>
      <p:bldP spid="14" grpId="1" animBg="1"/>
      <p:bldP spid="15" grpId="0" animBg="1"/>
      <p:bldP spid="15" grpId="1" animBg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241040"/>
            <a:ext cx="12192000" cy="210058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044065" y="3677920"/>
            <a:ext cx="8103870" cy="1186815"/>
          </a:xfrm>
          <a:prstGeom prst="rect">
            <a:avLst/>
          </a:prstGeo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4052570" y="2265680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在MySQL提示符下使用以下命令修改密码。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80540" y="2251075"/>
            <a:ext cx="2013585" cy="672465"/>
            <a:chOff x="2804" y="3545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2869" y="3610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2804" y="3545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步骤二：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2485" y="4084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标题 1"/>
          <p:cNvSpPr>
            <a:spLocks noGrp="1"/>
          </p:cNvSpPr>
          <p:nvPr/>
        </p:nvSpPr>
        <p:spPr>
          <a:xfrm>
            <a:off x="67691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修改密码并登录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7" grpId="0"/>
      <p:bldP spid="7" grpId="1"/>
      <p:bldP spid="10" grpId="0"/>
      <p:bldP spid="10" grpId="1"/>
      <p:bldP spid="11" grpId="0" bldLvl="0" animBg="1"/>
      <p:bldP spid="11" grpId="1" animBg="1"/>
      <p:bldP spid="13" grpId="0" bldLvl="0" animBg="1"/>
      <p:bldP spid="1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048635"/>
            <a:ext cx="12192000" cy="352425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2651125" y="3134360"/>
            <a:ext cx="7038340" cy="3285490"/>
          </a:xfrm>
          <a:prstGeom prst="rect">
            <a:avLst/>
          </a:prstGeom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2898775" y="1999615"/>
            <a:ext cx="821690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使用命令查看数据库，会显示MySQL自带的4个系统数据库。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5495" y="1985010"/>
            <a:ext cx="2013585" cy="672465"/>
            <a:chOff x="1237" y="3126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302" y="319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1237" y="312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步骤三：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918" y="3665"/>
              <a:ext cx="1037" cy="5"/>
            </a:xfrm>
            <a:prstGeom prst="bentConnector5">
              <a:avLst>
                <a:gd name="adj1" fmla="val -36451"/>
                <a:gd name="adj2" fmla="val 33538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67691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修改密码并登录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7" grpId="0"/>
      <p:bldP spid="7" grpId="1"/>
      <p:bldP spid="8" grpId="0"/>
      <p:bldP spid="8" grpId="1"/>
      <p:bldP spid="10" grpId="0" bldLvl="0" animBg="1"/>
      <p:bldP spid="10" grpId="1" animBg="1"/>
      <p:bldP spid="13" grpId="0" bldLvl="0" animBg="1"/>
      <p:bldP spid="1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219450"/>
            <a:ext cx="12192000" cy="234759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137410" y="3557905"/>
            <a:ext cx="7917815" cy="1727200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427730" y="2202815"/>
            <a:ext cx="821690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密码修改成功后使用exit; 退出MySQL。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81735" y="2188210"/>
            <a:ext cx="2013585" cy="672465"/>
            <a:chOff x="1861" y="3446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926" y="351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1861" y="344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步骤四：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1542" y="3985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67691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修改密码并登录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7" grpId="0"/>
      <p:bldP spid="7" grpId="1"/>
      <p:bldP spid="8" grpId="0"/>
      <p:bldP spid="8" grpId="1"/>
      <p:bldP spid="10" grpId="0" bldLvl="0" animBg="1"/>
      <p:bldP spid="10" grpId="1" animBg="1"/>
      <p:bldP spid="13" grpId="0" bldLvl="0" animBg="1"/>
      <p:bldP spid="1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246120"/>
            <a:ext cx="12192000" cy="2539365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终止MySQL服务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1746885" y="3398520"/>
            <a:ext cx="8698230" cy="2177415"/>
          </a:xfrm>
          <a:prstGeom prst="rect">
            <a:avLst/>
          </a:prstGeom>
          <a:effectLst>
            <a:outerShdw blurRad="2159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863975" y="2131695"/>
            <a:ext cx="709422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执行终止MySQL的服务的命令：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1945" y="2117090"/>
            <a:ext cx="2013585" cy="672465"/>
            <a:chOff x="2507" y="3334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2572" y="3399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2507" y="3334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步骤一：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2188" y="3873"/>
              <a:ext cx="1037" cy="5"/>
            </a:xfrm>
            <a:prstGeom prst="bentConnector5">
              <a:avLst>
                <a:gd name="adj1" fmla="val -36451"/>
                <a:gd name="adj2" fmla="val 30230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2" grpId="0" animBg="1"/>
      <p:bldP spid="12" grpId="1" animBg="1"/>
      <p:bldP spid="2" grpId="0"/>
      <p:bldP spid="2" grpId="1"/>
      <p:bldP spid="14" grpId="0" animBg="1"/>
      <p:bldP spid="14" grpId="1" animBg="1"/>
      <p:bldP spid="15" grpId="0" animBg="1"/>
      <p:bldP spid="15" grpId="1" animBg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203325" y="3021965"/>
            <a:ext cx="10068560" cy="2840990"/>
          </a:xfrm>
          <a:prstGeom prst="rect">
            <a:avLst/>
          </a:prstGeom>
          <a:effectLst>
            <a:outerShdw blurRad="1651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3399155" y="1799590"/>
            <a:ext cx="7854315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在WINDOWS的【服务】窗口中查看MySQL服务已停止。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27125" y="1784985"/>
            <a:ext cx="2013585" cy="672465"/>
            <a:chOff x="1775" y="2811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2"/>
              </p:custDataLst>
            </p:nvPr>
          </p:nvSpPr>
          <p:spPr>
            <a:xfrm>
              <a:off x="1840" y="287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1775" y="281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步骤二：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4"/>
              </p:custDataLst>
            </p:nvPr>
          </p:nvCxnSpPr>
          <p:spPr>
            <a:xfrm rot="16200000" flipH="1">
              <a:off x="1456" y="3350"/>
              <a:ext cx="1037" cy="5"/>
            </a:xfrm>
            <a:prstGeom prst="bentConnector5">
              <a:avLst>
                <a:gd name="adj1" fmla="val -36451"/>
                <a:gd name="adj2" fmla="val 31882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660400" y="377190"/>
            <a:ext cx="4346575" cy="454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终止MySQL服务</a:t>
            </a:r>
            <a:endParaRPr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  <p:bldP spid="7" grpId="1"/>
      <p:bldP spid="8" grpId="0"/>
      <p:bldP spid="8" grpId="1"/>
      <p:bldP spid="10" grpId="0" bldLvl="0" animBg="1"/>
      <p:bldP spid="10" grpId="1" animBg="1"/>
      <p:bldP spid="12" grpId="0" bldLvl="0" animBg="1"/>
      <p:bldP spid="1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b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安装与使用</a:t>
            </a:r>
            <a:r>
              <a:rPr lang="en-US" altLang="zh-CN" sz="4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Navicat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图形化管理工具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+mn-ea"/>
              </a:rPr>
              <a:t>小明所在项目组在服务器上配置并安装</a:t>
            </a:r>
            <a:r>
              <a:rPr lang="en-US" altLang="zh-CN" sz="2000" dirty="0">
                <a:latin typeface="+mn-ea"/>
              </a:rPr>
              <a:t>MySQL</a:t>
            </a:r>
            <a:r>
              <a:rPr lang="zh-CN" altLang="en-US" sz="2000" dirty="0">
                <a:latin typeface="+mn-ea"/>
              </a:rPr>
              <a:t>数据库管理系统后，为了后继能够高效地开发和维护数据库，选择合适的图形化管理工具。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任务分析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小明所在项目组在服务器上配置并安装MySQL数据库管理系统后，为了后继能够高效地开发和维护数据库，选择合适的图形化管理工具。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MySQL由于其开源、体积小、速度快、成本低、安全性高，因此许多中小型网站为了降低网站成本与企业开销而选择了MySQL作为数据库进行存储数据，因此也就成了编程初学者必学的必备职业技能。但MySQL本身没有提供非常方便的图形管理工具，日常的开发和维护均在类似dos窗口中进行，所以对于编程初学者来说，上手就略微有点困难，增加了学习成本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目前，Navicat是开发者用的最多的一款MySQL图形用户管理工具，界面简洁、功能也非常强大，与微软的SQL Server管理器很像，简单易学，支持中文，提供免费版本。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 fontScale="90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b="1" dirty="0">
                <a:solidFill>
                  <a:srgbClr val="00B0F0"/>
                </a:solidFill>
              </a:rPr>
              <a:t>Navicat图形化管理工具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“Navicat”是一套可创建多个连接的数据库管理工具，用以方便管理 MySQL、Oracle、PostgreSQL、SQLite、SQL Server、MariaDB 和/或 MongoDB 等不同类型的数据库，并支持管理某些云数据库，例如阿里云、腾讯云。Navicat的功能足以符合专业开发人员的所有需求，但是对数据库服务器初学者来说又相当容易学习。Navicat 的用户界面 (GUI)设计良好，让你以安全且简单的方法创建、组织、访问和共享信息。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Navicat 提供了三种平台的版本 - Microsoft Windows、macOS 和 Linux。它可以让用户连接到本地或远程服务器，并提供一些实用的数据库工具以协助用户管理数据，包括云协同合作、数据建模、数据传输、数据同步、结构同步、导入、导出、备份、还原、图表、数据生成和自动运行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Navicat for MySQL：Navicat for MySQL 是一套专为 MySQL 设计的高性能数据库管理及开发工具。它可以用于任何版本 3.21 或以上的 MySQL 数据库服务器，并支持大部份 MySQL 最新版本的功能，包括触发器、存储过程、函数、事件、视图、管理用户等。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下载并安装Navicat for MySQL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启动并创建MySQL连接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MySQL 的安装与配置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166495" y="1605280"/>
          <a:ext cx="8398510" cy="2755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下载并安装Navicat for MySQL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6700" y="904240"/>
            <a:ext cx="5120005" cy="317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50666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53613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83360" y="2528570"/>
            <a:ext cx="4657725" cy="3620135"/>
          </a:xfrm>
        </p:spPr>
        <p:txBody>
          <a:bodyPr>
            <a:noAutofit/>
          </a:bodyPr>
          <a:lstStyle/>
          <a:p>
            <a:pPr marL="0" indent="0" algn="just" fontAlgn="auto">
              <a:lnSpc>
                <a:spcPct val="130000"/>
              </a:lnSpc>
              <a:spcBef>
                <a:spcPts val="100"/>
              </a:spcBef>
              <a:buNone/>
            </a:pPr>
            <a:r>
              <a:rPr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</a:t>
            </a:r>
            <a:r>
              <a:rPr altLang="zh-CN"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avicat官网下载Navicat for MySQL试用版本。 </a:t>
            </a:r>
            <a:endParaRPr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ts val="100"/>
              </a:spcBef>
              <a:buNone/>
            </a:pPr>
            <a:endParaRPr altLang="zh-CN"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ts val="100"/>
              </a:spcBef>
              <a:buNone/>
            </a:pPr>
            <a:r>
              <a:rPr lang="en-US" altLang="zh-CN" sz="2400" dirty="0" smtClean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网址：</a:t>
            </a:r>
            <a:endParaRPr lang="en-US" altLang="zh-CN" sz="2400" dirty="0" smtClean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ts val="100"/>
              </a:spcBef>
              <a:buNone/>
            </a:pPr>
            <a:r>
              <a:rPr lang="en-US" altLang="zh-CN" sz="2000" u="sng" dirty="0" smtClean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https://www.navicat.com/en/download/navicat-for-mysql</a:t>
            </a:r>
            <a:endParaRPr lang="en-US" altLang="zh-CN" sz="2000" u="sng" dirty="0" smtClean="0">
              <a:solidFill>
                <a:srgbClr val="0866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86500" y="1353820"/>
            <a:ext cx="4854575" cy="4886325"/>
          </a:xfrm>
          <a:prstGeom prst="rect">
            <a:avLst/>
          </a:prstGeom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1082040" y="176276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163960000"/>
                <a:gd name="adj3" fmla="val 681099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  <a:ln>
              <a:solidFill>
                <a:srgbClr val="0F607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  <p:bldLst>
      <p:bldP spid="15" grpId="0" bldLvl="0" animBg="1"/>
      <p:bldP spid="14" grpId="0" bldLvl="0" animBg="1"/>
      <p:bldP spid="2" grpId="0"/>
      <p:bldP spid="15" grpId="1" animBg="1"/>
      <p:bldP spid="14" grpId="1" animBg="1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启动并创建MySQL连接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4329430" y="1706245"/>
            <a:ext cx="5857240" cy="602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启动图形管理工具Navicat for MySQL。</a:t>
            </a:r>
            <a:endParaRPr sz="24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7400" y="169164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一：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25747"/>
                <a:gd name="adj2" fmla="val 261860000"/>
                <a:gd name="adj3" fmla="val 117454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2872105" y="2623820"/>
            <a:ext cx="6447790" cy="3562350"/>
          </a:xfrm>
          <a:prstGeom prst="rect">
            <a:avLst/>
          </a:prstGeom>
          <a:effectLst>
            <a:outerShdw blurRad="1905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5" grpId="0" bldLvl="0" animBg="1"/>
      <p:bldP spid="14" grpId="0" bldLvl="0" animBg="1"/>
      <p:bldP spid="2" grpId="1"/>
      <p:bldP spid="15" grpId="1" animBg="1"/>
      <p:bldP spid="14" grpId="1" animBg="1"/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启动并创建MySQL连接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7032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6496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2684145" y="1826260"/>
            <a:ext cx="7704455" cy="1099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altLang="zh-CN"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在Navicat for MySQL图形化环境中连接MySQL，在【Navicat for MySQL】窗口的工具栏的【连接】下拉列表中选择“MySQL”。</a:t>
            </a:r>
            <a:endParaRPr altLang="zh-CN" sz="20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1975" y="1868805"/>
            <a:ext cx="2013585" cy="672465"/>
            <a:chOff x="885" y="2943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950" y="3008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885" y="2943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二：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566" y="3482"/>
              <a:ext cx="1037" cy="5"/>
            </a:xfrm>
            <a:prstGeom prst="bentConnector5">
              <a:avLst>
                <a:gd name="adj1" fmla="val -36451"/>
                <a:gd name="adj2" fmla="val 342500000"/>
                <a:gd name="adj3" fmla="val 159691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/>
        </p:nvCxnSpPr>
        <p:spPr>
          <a:xfrm flipV="1">
            <a:off x="266700" y="892810"/>
            <a:ext cx="3862070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1627505" y="3132455"/>
            <a:ext cx="8761730" cy="2976880"/>
          </a:xfrm>
          <a:prstGeom prst="rect">
            <a:avLst/>
          </a:prstGeom>
          <a:effectLst>
            <a:outerShdw blurRad="2032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 bldLvl="0" animBg="1"/>
      <p:bldP spid="15" grpId="0" bldLvl="0" animBg="1"/>
      <p:bldP spid="2" grpId="1"/>
      <p:bldP spid="14" grpId="1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启动并创建MySQL连接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8429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7893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364615" y="2451100"/>
            <a:ext cx="5285740" cy="3675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sz="2000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【MySQL-新建连接】</a:t>
            </a: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对话框中设置连接参数，在“连接名”文本框中输入“MyConn”，然后分别输入主机名或IP地址、端口号、用户名和</a:t>
            </a: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登录密码，如图所示。</a:t>
            </a:r>
            <a:endParaRPr sz="20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输入完成后单击</a:t>
            </a:r>
            <a:r>
              <a:rPr sz="2000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【测试连接】</a:t>
            </a: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按钮，弹出“连接成功”的提示信息对话框，表示连接创建成功，单击</a:t>
            </a:r>
            <a:r>
              <a:rPr sz="2000" dirty="0">
                <a:solidFill>
                  <a:srgbClr val="086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【确定】</a:t>
            </a: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按钮保存所创建的连接。</a:t>
            </a:r>
            <a:endParaRPr sz="20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4730" y="1718310"/>
            <a:ext cx="2013585" cy="672465"/>
            <a:chOff x="872" y="2706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937" y="277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872" y="270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三：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553" y="3245"/>
              <a:ext cx="1037" cy="5"/>
            </a:xfrm>
            <a:prstGeom prst="bentConnector5">
              <a:avLst>
                <a:gd name="adj1" fmla="val -36451"/>
                <a:gd name="adj2" fmla="val 169000000"/>
                <a:gd name="adj3" fmla="val 662198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92810"/>
            <a:ext cx="3862070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6805295" y="1209675"/>
            <a:ext cx="4523740" cy="5043805"/>
          </a:xfrm>
          <a:prstGeom prst="rect">
            <a:avLst/>
          </a:prstGeom>
          <a:effectLst>
            <a:outerShdw blurRad="2032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 bldLvl="0" animBg="1"/>
      <p:bldP spid="15" grpId="0" bldLvl="0" animBg="1"/>
      <p:bldP spid="2" grpId="1"/>
      <p:bldP spid="14" grpId="1" animBg="1"/>
      <p:bldP spid="1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启动并创建MySQL连接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3189605" y="1731645"/>
            <a:ext cx="7854315" cy="1158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00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在【Navicat for MySQL】窗口中的【文件】菜单中选择【打开连接】命令，即可打开“MyConn”连接。</a:t>
            </a:r>
            <a:endParaRPr sz="2000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27125" y="1798955"/>
            <a:ext cx="2013585" cy="672465"/>
            <a:chOff x="1775" y="2811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1840" y="2876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2"/>
              </p:custDataLst>
            </p:nvPr>
          </p:nvSpPr>
          <p:spPr>
            <a:xfrm>
              <a:off x="1775" y="2811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步骤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四：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1456" y="3350"/>
              <a:ext cx="1037" cy="5"/>
            </a:xfrm>
            <a:prstGeom prst="bentConnector5">
              <a:avLst>
                <a:gd name="adj1" fmla="val -36451"/>
                <a:gd name="adj2" fmla="val 318820000"/>
                <a:gd name="adj3" fmla="val 132497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 flipV="1">
            <a:off x="266700" y="889635"/>
            <a:ext cx="3585210" cy="14605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2548255" y="2805430"/>
            <a:ext cx="7094855" cy="3749675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 bldLvl="0" animBg="1"/>
      <p:bldP spid="15" grpId="0" bldLvl="0" animBg="1"/>
      <p:bldP spid="2" grpId="1"/>
      <p:bldP spid="14" grpId="1" animBg="1"/>
      <p:bldP spid="15" grpId="1" animBg="1"/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1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2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  <a:endParaRPr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800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lang="en-US" sz="2000" dirty="0"/>
              <a:t>.</a:t>
            </a:r>
            <a:r>
              <a:rPr sz="2000" dirty="0"/>
              <a:t>掌握在Windows操作系统下安装与配置MySQL数据库； 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</a:t>
            </a:r>
            <a:r>
              <a:rPr lang="en-US" sz="2000" dirty="0"/>
              <a:t>.</a:t>
            </a:r>
            <a:r>
              <a:rPr sz="2000" dirty="0"/>
              <a:t>掌握启动、登录、退出、停止MySQL的操作方法。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3</a:t>
            </a:r>
            <a:r>
              <a:rPr lang="en-US" sz="2000" dirty="0"/>
              <a:t>.</a:t>
            </a:r>
            <a:r>
              <a:rPr sz="2000" dirty="0"/>
              <a:t>掌握MySQL图形化管理工具Navicat的安装与使用方法。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方法能力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1.通过官网下载资源，提高资源利用能力；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2.通过安装配置MySQL，提升操作系统操作能力；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3.通过完成学习任务，提高解决实际问题的能力。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  <a:endParaRPr sz="26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1.加强版权意识、激发创新活力；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2.培养获取新知识、新技术的能力和信息搜索能力；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3.培养团队协作精神和良好的职业道德。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情境引入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sz="2000" dirty="0"/>
              <a:t>小明在一家软件开发公司顶岗实习，A高校需要建设学生信息系统，小明所在的公司承接了该项目，并成立了项目组。小明了解了项目背景后，觉得这是一个难得的锻炼机会，于是向领导提出了申请，也参与到了这个项目组中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：安装与配置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 fontScale="85000" lnSpcReduction="10000"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  <a:buNone/>
            </a:pPr>
            <a:r>
              <a:rPr lang="zh-CN" altLang="en-US" dirty="0">
                <a:latin typeface="+mn-ea"/>
              </a:rPr>
              <a:t>小明所在的项目组对项目进行了初步分析，拟定了项目计划，首先到</a:t>
            </a:r>
            <a:r>
              <a:rPr lang="en-US" altLang="zh-CN" dirty="0">
                <a:latin typeface="+mn-ea"/>
              </a:rPr>
              <a:t>A</a:t>
            </a:r>
            <a:r>
              <a:rPr lang="zh-CN" altLang="en-US" dirty="0">
                <a:latin typeface="+mn-ea"/>
              </a:rPr>
              <a:t>高校实地考察，做好需求分析；然后安装配置</a:t>
            </a:r>
            <a:r>
              <a:rPr lang="en-US" altLang="zh-CN" dirty="0">
                <a:latin typeface="+mn-ea"/>
              </a:rPr>
              <a:t>MySQL</a:t>
            </a:r>
            <a:r>
              <a:rPr lang="zh-CN" altLang="en-US" dirty="0">
                <a:latin typeface="+mn-ea"/>
              </a:rPr>
              <a:t>数据库管理系统，以及</a:t>
            </a:r>
            <a:r>
              <a:rPr lang="en-US" altLang="zh-CN" dirty="0" err="1">
                <a:latin typeface="+mn-ea"/>
              </a:rPr>
              <a:t>Navicat</a:t>
            </a:r>
            <a:r>
              <a:rPr lang="zh-CN" altLang="en-US" dirty="0">
                <a:latin typeface="+mn-ea"/>
              </a:rPr>
              <a:t>图形化管理工具，为创建学生信息系统数据库做准备；最后设计并创建数据库和表，并设置数据完整性约束，满足学生个人信息，成绩信息，以及课程信息的储存，为后期的使用做准备。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任务分析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MySQL</a:t>
            </a:r>
            <a:r>
              <a:rPr lang="zh-CN" altLang="en-US" sz="2000" dirty="0"/>
              <a:t>由于其开源、体积小、速度快、成本低、安全性高，因此许多中小型网站为了降低网站成本与企业开销而选择了</a:t>
            </a:r>
            <a:r>
              <a:rPr lang="en-US" altLang="zh-CN" sz="2000" dirty="0"/>
              <a:t>MySQL</a:t>
            </a:r>
            <a:r>
              <a:rPr lang="zh-CN" altLang="en-US" sz="2000" dirty="0"/>
              <a:t>作为数据库进行存储数据，因此也就成了编程初学者必学的必备职业技能。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针对不同的用户，</a:t>
            </a:r>
            <a:r>
              <a:rPr lang="en-US" altLang="zh-CN" sz="2000" dirty="0"/>
              <a:t>MySQL </a:t>
            </a:r>
            <a:r>
              <a:rPr lang="zh-CN" altLang="en-US" sz="2000" dirty="0"/>
              <a:t>分为两个版本：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</a:rPr>
              <a:t>MySQL Community Server</a:t>
            </a:r>
            <a:r>
              <a:rPr lang="zh-CN" altLang="en-US" sz="2000" b="1" dirty="0">
                <a:solidFill>
                  <a:srgbClr val="FF0000"/>
                </a:solidFill>
              </a:rPr>
              <a:t>（社区版）</a:t>
            </a:r>
            <a:r>
              <a:rPr lang="zh-CN" altLang="en-US" sz="2000" dirty="0"/>
              <a:t>：该版本完全免费，但是官方不提供技术支持。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</a:rPr>
              <a:t>MySQL Enterprise Server</a:t>
            </a:r>
            <a:r>
              <a:rPr lang="zh-CN" altLang="en-US" sz="2000" b="1" dirty="0">
                <a:solidFill>
                  <a:srgbClr val="FF0000"/>
                </a:solidFill>
              </a:rPr>
              <a:t>（企业版）</a:t>
            </a:r>
            <a:r>
              <a:rPr lang="zh-CN" altLang="en-US" sz="2000" dirty="0"/>
              <a:t>：该版本能够以很高的性价比为企业提供数据仓库应用，支持 </a:t>
            </a:r>
            <a:r>
              <a:rPr lang="en-US" altLang="zh-CN" sz="2000" dirty="0"/>
              <a:t>ACID </a:t>
            </a:r>
            <a:r>
              <a:rPr lang="zh-CN" altLang="en-US" sz="2000" dirty="0"/>
              <a:t>事物处理，提供完整的提交、回滚、崩溃恢复和行级锁定功能，但是该版本需要付费使用，官方提供电话技术支持。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因此，我们</a:t>
            </a:r>
            <a:r>
              <a:rPr lang="zh-CN" altLang="en-US" sz="2000" dirty="0">
                <a:solidFill>
                  <a:srgbClr val="FF0000"/>
                </a:solidFill>
              </a:rPr>
              <a:t>选用</a:t>
            </a:r>
            <a:r>
              <a:rPr lang="en-US" altLang="zh-CN" sz="2000" dirty="0">
                <a:solidFill>
                  <a:srgbClr val="FF0000"/>
                </a:solidFill>
              </a:rPr>
              <a:t>MySQL</a:t>
            </a:r>
            <a:r>
              <a:rPr lang="zh-CN" altLang="en-US" sz="2000" dirty="0">
                <a:solidFill>
                  <a:srgbClr val="FF0000"/>
                </a:solidFill>
              </a:rPr>
              <a:t>社区版作为数据库管理系统</a:t>
            </a:r>
            <a:r>
              <a:rPr lang="zh-CN" altLang="en-US" sz="2000" dirty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一、</a:t>
            </a:r>
            <a:r>
              <a:rPr lang="en-US" altLang="zh-CN" b="1" dirty="0">
                <a:solidFill>
                  <a:srgbClr val="00B0F0"/>
                </a:solidFill>
              </a:rPr>
              <a:t>MySQL</a:t>
            </a:r>
            <a:r>
              <a:rPr lang="zh-CN" altLang="en-US" b="1" dirty="0">
                <a:solidFill>
                  <a:srgbClr val="00B0F0"/>
                </a:solidFill>
              </a:rPr>
              <a:t>关系数据库管理系统</a:t>
            </a:r>
            <a:endParaRPr lang="zh-CN" altLang="en-US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MySQL</a:t>
            </a:r>
            <a:r>
              <a:rPr lang="zh-CN" altLang="en-US" sz="2000" dirty="0"/>
              <a:t>是一个关系型数据库管理系统，由瑞典</a:t>
            </a:r>
            <a:r>
              <a:rPr lang="en-US" altLang="zh-CN" sz="2000" dirty="0"/>
              <a:t>MySQL AB </a:t>
            </a:r>
            <a:r>
              <a:rPr lang="zh-CN" altLang="en-US" sz="2000" dirty="0"/>
              <a:t>公司开发，属于 </a:t>
            </a:r>
            <a:r>
              <a:rPr lang="en-US" altLang="zh-CN" sz="2000" dirty="0"/>
              <a:t>Oracle </a:t>
            </a:r>
            <a:r>
              <a:rPr lang="zh-CN" altLang="en-US" sz="2000" dirty="0"/>
              <a:t>旗下产品。</a:t>
            </a:r>
            <a:r>
              <a:rPr lang="en-US" altLang="zh-CN" sz="2000" dirty="0"/>
              <a:t>MySQL </a:t>
            </a:r>
            <a:r>
              <a:rPr lang="zh-CN" altLang="en-US" sz="2000" dirty="0"/>
              <a:t>是最流行的关系型数据库管理系统之一，在 </a:t>
            </a:r>
            <a:r>
              <a:rPr lang="en-US" altLang="zh-CN" sz="2000" dirty="0"/>
              <a:t>WEB </a:t>
            </a:r>
            <a:r>
              <a:rPr lang="zh-CN" altLang="en-US" sz="2000" dirty="0"/>
              <a:t>应用方面，</a:t>
            </a:r>
            <a:r>
              <a:rPr lang="en-US" altLang="zh-CN" sz="2000" dirty="0"/>
              <a:t>MySQL</a:t>
            </a:r>
            <a:r>
              <a:rPr lang="zh-CN" altLang="en-US" sz="2000" dirty="0"/>
              <a:t>是最好的 </a:t>
            </a:r>
            <a:r>
              <a:rPr lang="en-US" altLang="zh-CN" sz="2000" dirty="0"/>
              <a:t>RDBMS (Relational Database Management System</a:t>
            </a:r>
            <a:r>
              <a:rPr lang="zh-CN" altLang="en-US" sz="2000" dirty="0"/>
              <a:t>，关系数据库管理系统</a:t>
            </a:r>
            <a:r>
              <a:rPr lang="en-US" altLang="zh-CN" sz="2000" dirty="0"/>
              <a:t>) </a:t>
            </a:r>
            <a:r>
              <a:rPr lang="zh-CN" altLang="en-US" sz="2000" dirty="0"/>
              <a:t>应用软件之一。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MySQL</a:t>
            </a:r>
            <a:r>
              <a:rPr lang="zh-CN" altLang="en-US" sz="2000" dirty="0"/>
              <a:t>是一种关系型数据库管理系统，关系数据库将数据保存在不同的表中，而不是将所有数据放在一个大仓库内，这样就增加了速度并提高了灵活性。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MySQL</a:t>
            </a:r>
            <a:r>
              <a:rPr lang="zh-CN" altLang="en-US" sz="2000" dirty="0"/>
              <a:t>所使用的 </a:t>
            </a:r>
            <a:r>
              <a:rPr lang="en-US" altLang="zh-CN" sz="2000" dirty="0"/>
              <a:t>SQL </a:t>
            </a:r>
            <a:r>
              <a:rPr lang="zh-CN" altLang="en-US" sz="2000" dirty="0"/>
              <a:t>语言是用于访问数据库的最常用标准化语言。</a:t>
            </a:r>
            <a:r>
              <a:rPr lang="en-US" altLang="zh-CN" sz="2000" dirty="0"/>
              <a:t>MySQL </a:t>
            </a:r>
            <a:r>
              <a:rPr lang="zh-CN" altLang="en-US" sz="2000" dirty="0"/>
              <a:t>软件采用了双授权政策，分为社区版和商业版，由于其体积小、速度快、总体拥有成本低，尤其是开放源码这一特点，一般中小型和大型网站的开发都选择 </a:t>
            </a:r>
            <a:r>
              <a:rPr lang="en-US" altLang="zh-CN" sz="2000" dirty="0"/>
              <a:t>MySQL </a:t>
            </a:r>
            <a:r>
              <a:rPr lang="zh-CN" altLang="en-US" sz="2000" dirty="0"/>
              <a:t>作为网站数据库。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028" y="-17495"/>
            <a:ext cx="10515600" cy="1325563"/>
          </a:xfrm>
        </p:spPr>
        <p:txBody>
          <a:bodyPr>
            <a:normAutofit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二、</a:t>
            </a:r>
            <a:r>
              <a:rPr lang="en-US" altLang="zh-CN" b="1" dirty="0">
                <a:solidFill>
                  <a:srgbClr val="00B0F0"/>
                </a:solidFill>
              </a:rPr>
              <a:t>MySQL</a:t>
            </a:r>
            <a:r>
              <a:rPr lang="zh-CN" altLang="en-US" b="1" dirty="0">
                <a:solidFill>
                  <a:srgbClr val="00B0F0"/>
                </a:solidFill>
              </a:rPr>
              <a:t>主要特点</a:t>
            </a:r>
            <a:endParaRPr lang="en-US" altLang="zh-CN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与其他的大型数据库例如 </a:t>
            </a:r>
            <a:r>
              <a:rPr lang="en-US" altLang="zh-CN" sz="2000" dirty="0"/>
              <a:t>Oracle</a:t>
            </a:r>
            <a:r>
              <a:rPr lang="zh-CN" altLang="en-US" sz="2000" dirty="0"/>
              <a:t>、</a:t>
            </a:r>
            <a:r>
              <a:rPr lang="en-US" altLang="zh-CN" sz="2000" dirty="0"/>
              <a:t>DB2</a:t>
            </a:r>
            <a:r>
              <a:rPr lang="zh-CN" altLang="en-US" sz="2000" dirty="0"/>
              <a:t>、</a:t>
            </a:r>
            <a:r>
              <a:rPr lang="en-US" altLang="zh-CN" sz="2000" dirty="0"/>
              <a:t>SQL Server</a:t>
            </a:r>
            <a:r>
              <a:rPr lang="zh-CN" altLang="en-US" sz="2000" dirty="0"/>
              <a:t>等相比，</a:t>
            </a:r>
            <a:r>
              <a:rPr lang="en-US" altLang="zh-CN" sz="2000" dirty="0"/>
              <a:t>MySQL   </a:t>
            </a:r>
            <a:r>
              <a:rPr lang="zh-CN" altLang="en-US" sz="2000" dirty="0"/>
              <a:t>自有它的不足之处，但是这丝毫也没有减少它受欢迎的程度。对于一般的个人使用者和中小型企业来说，</a:t>
            </a:r>
            <a:r>
              <a:rPr lang="en-US" altLang="zh-CN" sz="2000" dirty="0"/>
              <a:t>MySQL</a:t>
            </a:r>
            <a:r>
              <a:rPr lang="zh-CN" altLang="en-US" sz="2000" dirty="0"/>
              <a:t>提供的功能已经绰绰有余，而且由于 </a:t>
            </a:r>
            <a:r>
              <a:rPr lang="en-US" altLang="zh-CN" sz="2000" dirty="0"/>
              <a:t>MySQL</a:t>
            </a:r>
            <a:r>
              <a:rPr lang="zh-CN" altLang="en-US" sz="2000" dirty="0"/>
              <a:t>是开放源码软件，因此可以大大降低总体拥有成本。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主要特点</a:t>
            </a:r>
            <a:endParaRPr lang="zh-CN" altLang="en-US" dirty="0"/>
          </a:p>
          <a:p>
            <a:r>
              <a:rPr lang="zh-CN" altLang="en-US" sz="2000" dirty="0">
                <a:solidFill>
                  <a:srgbClr val="FF0000"/>
                </a:solidFill>
              </a:rPr>
              <a:t>可移植性强 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运行速度快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支持多平台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支持多种开发语言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提供多种存储引擎 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功能强大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安全性高</a:t>
            </a:r>
            <a:endParaRPr lang="zh-CN" altLang="en-US" sz="2000" dirty="0">
              <a:solidFill>
                <a:srgbClr val="FF0000"/>
              </a:solidFill>
            </a:endParaRPr>
          </a:p>
          <a:p>
            <a:r>
              <a:rPr lang="zh-CN" altLang="en-US" sz="2000" dirty="0">
                <a:solidFill>
                  <a:srgbClr val="FF0000"/>
                </a:solidFill>
              </a:rPr>
              <a:t>价格低廉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PLACING_PICTURE_USER_VIEWPORT" val="{&quot;height&quot;:1874,&quot;width&quot;:2052}"/>
</p:tagLst>
</file>

<file path=ppt/tags/tag1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PLACING_PICTURE_USER_VIEWPORT" val="{&quot;height&quot;:4899,&quot;width&quot;:13081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PLACING_PICTURE_USER_VIEWPORT" val="{&quot;height&quot;:6027.08031496063,&quot;width&quot;:6470.081889763779}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82.xml><?xml version="1.0" encoding="utf-8"?>
<p:tagLst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3972</Words>
  <Application>WPS 演示</Application>
  <PresentationFormat>宽屏</PresentationFormat>
  <Paragraphs>224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Wingdings</vt:lpstr>
      <vt:lpstr>Arial Unicode MS</vt:lpstr>
      <vt:lpstr>等线 Light</vt:lpstr>
      <vt:lpstr>等线</vt:lpstr>
      <vt:lpstr>Calibri</vt:lpstr>
      <vt:lpstr>MicrosoftYaHei</vt:lpstr>
      <vt:lpstr>Segoe Print</vt:lpstr>
      <vt:lpstr>Office 主题​​</vt:lpstr>
      <vt:lpstr>PowerPoint 演示文稿</vt:lpstr>
      <vt:lpstr>项目背景</vt:lpstr>
      <vt:lpstr>项目背景</vt:lpstr>
      <vt:lpstr>情境引入</vt:lpstr>
      <vt:lpstr>任务分析</vt:lpstr>
      <vt:lpstr>任务1-1：安装与配置MySQL数据库</vt:lpstr>
      <vt:lpstr>任务分析</vt:lpstr>
      <vt:lpstr>知识学习</vt:lpstr>
      <vt:lpstr>知识学习</vt:lpstr>
      <vt:lpstr>任务实施</vt:lpstr>
      <vt:lpstr>下载并配置MySQL文件</vt:lpstr>
      <vt:lpstr>下载并配置MySQL文件</vt:lpstr>
      <vt:lpstr>下载并配置MySQL文件</vt:lpstr>
      <vt:lpstr>PowerPoint 演示文稿</vt:lpstr>
      <vt:lpstr>PowerPoint 演示文稿</vt:lpstr>
      <vt:lpstr>PowerPoint 演示文稿</vt:lpstr>
      <vt:lpstr>安装并启动MySQL服务</vt:lpstr>
      <vt:lpstr>PowerPoint 演示文稿</vt:lpstr>
      <vt:lpstr>PowerPoint 演示文稿</vt:lpstr>
      <vt:lpstr>修改密码并登录</vt:lpstr>
      <vt:lpstr>PowerPoint 演示文稿</vt:lpstr>
      <vt:lpstr>PowerPoint 演示文稿</vt:lpstr>
      <vt:lpstr>PowerPoint 演示文稿</vt:lpstr>
      <vt:lpstr>终止MySQL服务</vt:lpstr>
      <vt:lpstr>PowerPoint 演示文稿</vt:lpstr>
      <vt:lpstr>任务1-2： 安装与使用Navicat图形化管理工具</vt:lpstr>
      <vt:lpstr>任务分析</vt:lpstr>
      <vt:lpstr>知识学习</vt:lpstr>
      <vt:lpstr>任务实施</vt:lpstr>
      <vt:lpstr>下载并安装Navicat for MySQL</vt:lpstr>
      <vt:lpstr>启动并创建MySQL连接</vt:lpstr>
      <vt:lpstr>启动并创建MySQL连接</vt:lpstr>
      <vt:lpstr>启动并创建MySQL连接</vt:lpstr>
      <vt:lpstr>使用命令创建数据库</vt:lpstr>
      <vt:lpstr>思考题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琳</cp:lastModifiedBy>
  <cp:revision>45</cp:revision>
  <dcterms:created xsi:type="dcterms:W3CDTF">2023-02-01T08:11:00Z</dcterms:created>
  <dcterms:modified xsi:type="dcterms:W3CDTF">2023-12-06T03:12:15Z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852FB87C441D47789CA48BA5EA9876F4_13</vt:lpwstr>
  </property>
  <property fmtid="{D5CDD505-2E9C-101B-9397-08002B2CF9AE}" pid="3" name="KSOProductBuildVer">
    <vt:lpwstr>2052-12.1.0.15358</vt:lpwstr>
  </property>
</Properties>
</file>